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60" r:id="rId4"/>
    <p:sldId id="297" r:id="rId5"/>
    <p:sldId id="298" r:id="rId6"/>
    <p:sldId id="292" r:id="rId7"/>
    <p:sldId id="281" r:id="rId8"/>
    <p:sldId id="295" r:id="rId9"/>
    <p:sldId id="289" r:id="rId10"/>
    <p:sldId id="291" r:id="rId11"/>
    <p:sldId id="294" r:id="rId12"/>
    <p:sldId id="287" r:id="rId13"/>
    <p:sldId id="286" r:id="rId14"/>
    <p:sldId id="267" r:id="rId15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242003527150119"/>
          <c:y val="3.3472638028123801E-2"/>
          <c:w val="0.43868208806152803"/>
          <c:h val="0.7639431597333976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Федеральные округа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</c:dPt>
          <c:dLbls>
            <c:dLbl>
              <c:idx val="5"/>
              <c:layout>
                <c:manualLayout>
                  <c:x val="6.3854201123282814E-2"/>
                  <c:y val="1.6016745744026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6.4999720318739962E-2"/>
                  <c:y val="6.7398606968298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5.7944974189221066E-2"/>
                  <c:y val="1.2772062615311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Приволжский</c:v>
                </c:pt>
                <c:pt idx="1">
                  <c:v>Северо-Кавказский</c:v>
                </c:pt>
                <c:pt idx="2">
                  <c:v>Дальневосточный</c:v>
                </c:pt>
                <c:pt idx="3">
                  <c:v>Центральный</c:v>
                </c:pt>
                <c:pt idx="4">
                  <c:v>Уральский</c:v>
                </c:pt>
                <c:pt idx="5">
                  <c:v>Северо-Западный</c:v>
                </c:pt>
                <c:pt idx="6">
                  <c:v>Южный</c:v>
                </c:pt>
                <c:pt idx="7">
                  <c:v>Сибирский</c:v>
                </c:pt>
                <c:pt idx="8">
                  <c:v>Новые регионы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3546</c:v>
                </c:pt>
                <c:pt idx="1">
                  <c:v>932</c:v>
                </c:pt>
                <c:pt idx="2">
                  <c:v>515</c:v>
                </c:pt>
                <c:pt idx="3">
                  <c:v>2339</c:v>
                </c:pt>
                <c:pt idx="4">
                  <c:v>742</c:v>
                </c:pt>
                <c:pt idx="5">
                  <c:v>353</c:v>
                </c:pt>
                <c:pt idx="6">
                  <c:v>1411</c:v>
                </c:pt>
                <c:pt idx="7">
                  <c:v>613</c:v>
                </c:pt>
                <c:pt idx="8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112474114773705E-3"/>
          <c:y val="0.82084475113245081"/>
          <c:w val="0.97277046723158422"/>
          <c:h val="0.163474210247743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0.74941</cdr:x>
      <cdr:y>0.21068</cdr:y>
    </cdr:from>
    <cdr:to>
      <cdr:x>1</cdr:x>
      <cdr:y>0.38326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6341756" y="1127190"/>
          <a:ext cx="2120600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Выставлено более 21 тыс. 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геоточек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семенных посевов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09161-0349-4DF5-8C6D-6A50FD48984F}" type="datetimeFigureOut">
              <a:rPr lang="ru-RU" smtClean="0"/>
              <a:t>25.05.2026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31AB2-177E-4E6E-93AD-63A7240AB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99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9350" y="1233488"/>
            <a:ext cx="443706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31AB2-177E-4E6E-93AD-63A7240AB1F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450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7C3A-0EC2-4F15-BFDA-E94AA2EC9A7F}" type="datetime1">
              <a:rPr lang="ru-RU" smtClean="0"/>
              <a:t>25.05.2026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6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6E35A-BA0F-4FCF-ADBF-C3284883C789}" type="datetime1">
              <a:rPr lang="ru-RU" smtClean="0"/>
              <a:t>25.05.2026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2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0B1F9-A8F4-4B21-93FF-012D355C887D}" type="datetime1">
              <a:rPr lang="ru-RU" smtClean="0"/>
              <a:t>25.05.2026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012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D701-49E0-4151-9317-49A06EFC1259}" type="datetime1">
              <a:rPr lang="ru-RU" smtClean="0"/>
              <a:t>25.05.2026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67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82C1-6F24-49E7-87BC-01182DF89B8F}" type="datetime1">
              <a:rPr lang="ru-RU" smtClean="0"/>
              <a:t>25.05.2026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2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C8E7-E5F6-44B5-BD83-A4DF7099A912}" type="datetime1">
              <a:rPr lang="ru-RU" smtClean="0"/>
              <a:t>25.05.2026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63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4424-230C-4CE5-83D7-81C0CA2883CC}" type="datetime1">
              <a:rPr lang="ru-RU" smtClean="0"/>
              <a:t>25.05.2026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5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B2B38-699D-4EAB-9BD7-A9EB63A93670}" type="datetime1">
              <a:rPr lang="ru-RU" smtClean="0"/>
              <a:t>25.05.2026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94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F81A5-F99D-470C-B760-CCFFB6461A65}" type="datetime1">
              <a:rPr lang="ru-RU" smtClean="0"/>
              <a:t>25.05.2026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569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FA4B-667B-456D-9D3A-24603B854457}" type="datetime1">
              <a:rPr lang="ru-RU" smtClean="0"/>
              <a:t>25.05.2026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154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590A-DC43-4690-9A20-3A5013A142C5}" type="datetime1">
              <a:rPr lang="ru-RU" smtClean="0"/>
              <a:t>25.05.2026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962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5B3D7"/>
            </a:gs>
            <a:gs pos="79000">
              <a:srgbClr val="D7E4BD"/>
            </a:gs>
            <a:gs pos="96000">
              <a:srgbClr val="FAC090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8462A-2F1C-4D6F-8B0D-23A18E1DD2FC}" type="datetime1">
              <a:rPr lang="ru-RU" smtClean="0"/>
              <a:t>25.05.2026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EAC49-AB8D-45A2-9077-32F4ED3C2B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58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496062" y="3168301"/>
            <a:ext cx="8337042" cy="158147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генетического суверенитета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отечественном растениеводстве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совершенствования организационных мер и экономических механизмов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50" y="5360902"/>
            <a:ext cx="4800600" cy="360760"/>
          </a:xfrm>
        </p:spPr>
        <p:txBody>
          <a:bodyPr>
            <a:normAutofit fontScale="92500" lnSpcReduction="10000"/>
          </a:bodyPr>
          <a:lstStyle/>
          <a:p>
            <a:pPr algn="r" eaLnBrk="1" hangingPunct="1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В.И. Нечаев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Изображение 5" descr="Macintosh HD:Users:MARIE:Downloads:папочка-0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99" y="204763"/>
            <a:ext cx="1170474" cy="117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845373" y="297096"/>
            <a:ext cx="71421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МИНИСТЕСТВО НАУКИ И ВЫСШЕГО ОБРАЗОВАНИЯ РОССИЙСКОЙ ФЕДЕРАЦИИ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Федеральное государственное бюджетное научное учреждение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«Федеральный научный центр аграрной экономики и социального развития сельских территорий – 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Всероссийский научно-исследовательский институт экономики сельского хозяйства»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(ФГБНУ ФНЦ ВНИИЭСХ)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7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0028"/>
            <a:ext cx="7886700" cy="95092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семенных участков в 2022-2024 гг.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данным ФГБНУ «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Россельхозцентр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10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2793876"/>
              </p:ext>
            </p:extLst>
          </p:nvPr>
        </p:nvGraphicFramePr>
        <p:xfrm>
          <a:off x="432262" y="1296785"/>
          <a:ext cx="8021781" cy="5165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115"/>
                <a:gridCol w="784949"/>
                <a:gridCol w="927213"/>
                <a:gridCol w="927213"/>
                <a:gridCol w="1041595"/>
                <a:gridCol w="1341848"/>
                <a:gridCol w="1341848"/>
              </a:tblGrid>
              <a:tr h="525279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 к 2023 г. +/-, шт.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 с учетом прогнозной потребности в семенах, %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4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2022,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2023,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2024,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24.01.2024 г.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22.01.2025 г.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Рапс яровой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+298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Кукуруза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+60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Подсолнечник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+592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Сахарная свекла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-440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9499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+2262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  <a:tr h="5252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Овощные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+186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658" marR="82658" marT="41329" marB="413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" marR="162447" marT="6314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973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948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протоколами в продуктивном контуре ФГИС «Семеноводство» по федеральным округам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(данные на 20.09.2025 г. ФГБНУ «</a:t>
            </a:r>
            <a:r>
              <a:rPr lang="ru-RU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Россельхозцентр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963950211"/>
              </p:ext>
            </p:extLst>
          </p:nvPr>
        </p:nvGraphicFramePr>
        <p:xfrm>
          <a:off x="332509" y="1188720"/>
          <a:ext cx="8462356" cy="5350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0377" y="2555192"/>
            <a:ext cx="2589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 филиалов охватывает 82 субъекта РФ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8385" y="3510897"/>
            <a:ext cx="2076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Проанализировано 9,5 млн т семян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67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347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блок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457" y="666779"/>
            <a:ext cx="8819260" cy="5794049"/>
          </a:xfrm>
        </p:spPr>
        <p:txBody>
          <a:bodyPr>
            <a:noAutofit/>
          </a:bodyPr>
          <a:lstStyle/>
          <a:p>
            <a:pPr lvl="0"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модернизацию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селекционных центров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числе, обеспечив приборами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маркерной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селекции,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селекционной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фитотронно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-тепличными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комплексами</a:t>
            </a:r>
          </a:p>
          <a:p>
            <a:pPr lvl="0"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реализовать инвестиционные проекты по строительству и модернизации семяочистительных заводов, складских помещений, для хранения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самоопыленных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линий и родительских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числе, оснащенных системами охлаждения для длительного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хранения </a:t>
            </a:r>
          </a:p>
          <a:p>
            <a:pPr lvl="0"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 пересмотреть правила предоставления государственных субсидий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агропродуцентам,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получателями которых могут быть только те из них, у которых семенами отечественной селекции занято не менее 30% посевных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площадей </a:t>
            </a:r>
          </a:p>
          <a:p>
            <a:pPr lvl="0"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механизмах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ФГИС «Семеноводство» законодательно доработать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стране систему сбора селекционного вознаграждения (роялти), в соответствии с п.50 статьи 1430 ГК и усилить контроль за соблюдением прав обладателей интеллектуальной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</a:t>
            </a:r>
          </a:p>
          <a:p>
            <a:pPr lvl="0"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экономические и правовые условия для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государственно-частного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семеноводстве между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бизнесом и государственными научными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организациями. Например, если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оригинальными семенами занимаются ведущие селекционные центры страны, то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репродукционными семенами - частные компании, имеющие соответствующую материально-техническую базу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66EAC49-AB8D-45A2-9077-32F4ED3C2B3A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57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13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12611"/>
            <a:ext cx="7886700" cy="4296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блок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2460" y="632388"/>
            <a:ext cx="8879080" cy="5794049"/>
          </a:xfrm>
        </p:spPr>
        <p:txBody>
          <a:bodyPr>
            <a:noAutofit/>
          </a:bodyPr>
          <a:lstStyle/>
          <a:p>
            <a:pPr lvl="0" algn="just"/>
            <a:r>
              <a:rPr lang="ru-RU" sz="19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Минсельхозу России необходимо сформировать укрупненный план-заказ до 2036 г. на селекционные достижения и производство семян высших репродукций (с возможностью ежегодной корректировки) научно-исследовательскими организациями, закрепив ответственность за достижение целевых показателей за конкретными аграрными центрами</a:t>
            </a:r>
          </a:p>
          <a:p>
            <a:pPr lvl="0"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вузах систему подготовки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переподготовки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селекционеров и семеноводов, разработать долгосрочную кадровую политику. Для этих целей необходимо создать не менее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 по селекции растений при ведущих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вузах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страны, укомплектовать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современным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оборудованием для проведения генетического анализа и ГМО-диагностики с общим количеством бюджетных мест не менее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 следует обратить на демонстрацию результатов отечественных достижений в области селекции. Для этих целей Минсельхозу России и Минобрнауки России необходимо предусмотреть финансовые средства для компенсации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оригинаторам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селекционных достижений (или их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дистрибьютерам)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затрат на демонстрационные посевы</a:t>
            </a:r>
          </a:p>
          <a:p>
            <a:pPr lvl="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Исключить необходимость повторной проверки качественных характеристик семян при осуществлении взаимных торговых операций в рамках ЕАЭС</a:t>
            </a:r>
          </a:p>
          <a:p>
            <a:pPr lvl="0" algn="just"/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11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312" y="815546"/>
            <a:ext cx="8305038" cy="5361417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октор экономических наук, профессор, Заслуженный деятель науки Российской Федерации, заведующий отделом ФГБНУ ФНЦ ВНИИЭСХ</a:t>
            </a:r>
          </a:p>
          <a:p>
            <a:pPr marL="0" indent="0"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E-mail: vin981@yandex.ru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2900" y="247136"/>
            <a:ext cx="7952603" cy="1083630"/>
          </a:xfrm>
        </p:spPr>
        <p:txBody>
          <a:bodyPr>
            <a:normAutofit/>
          </a:bodyPr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доле семян отечественной селекции по отдельным яровым культурам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ФГБУ «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Россельхозцентр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6278" y="5771576"/>
            <a:ext cx="8678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*д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анные 2025 г. предоставлены Минсельхозом России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605457"/>
              </p:ext>
            </p:extLst>
          </p:nvPr>
        </p:nvGraphicFramePr>
        <p:xfrm>
          <a:off x="196388" y="1415633"/>
          <a:ext cx="8318962" cy="36062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7536"/>
                <a:gridCol w="673331"/>
                <a:gridCol w="656706"/>
                <a:gridCol w="714894"/>
                <a:gridCol w="756458"/>
                <a:gridCol w="630087"/>
                <a:gridCol w="699950"/>
              </a:tblGrid>
              <a:tr h="56445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семян отечественной селекции в объеме высеянных, % по годам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8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2025*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644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самообеспеченности семенами основных культур отечественной селекции, %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5861"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культуры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Яровые зерновые и зернобобовые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247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304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Сахарная свекла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Подсолнечник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Кукуруза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Рапс яровой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758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54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3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2549" y="274638"/>
            <a:ext cx="8921809" cy="597033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 в селекции и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семеноводстве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3645" y="871670"/>
            <a:ext cx="8481701" cy="5768411"/>
          </a:xfrm>
        </p:spPr>
        <p:txBody>
          <a:bodyPr>
            <a:noAutofit/>
          </a:bodyPr>
          <a:lstStyle/>
          <a:p>
            <a:pPr algn="just"/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Федеральном законе от 30.12.2021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454-ФЗ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семеноводстве» отсутствует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целостная система семеноводства и семеноведения в стране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регламентируются вопросы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семеноведения;</a:t>
            </a:r>
            <a:r>
              <a:rPr lang="en-US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сказано ничего о сортовых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технологиях, не определены семеноводческие зоны;</a:t>
            </a:r>
          </a:p>
          <a:p>
            <a:pPr marL="0" indent="0" algn="just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-отсутствует статья о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поддержке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семеноводства;</a:t>
            </a:r>
            <a:r>
              <a:rPr lang="en-US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показано взаимодействие государства и частного бизнеса 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 основе ГЧП)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 оригинальных и репродукционных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семян.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Серьезные проблемы с кадровым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обеспечением: сокращение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 селекции и семеноводства в аграрных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вузах, низкий уровень заработной платы в сельском хозяйстве </a:t>
            </a:r>
            <a:r>
              <a:rPr lang="ru-RU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2024г. – </a:t>
            </a:r>
            <a:r>
              <a:rPr lang="ru-RU" alt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47,4</a:t>
            </a:r>
            <a:r>
              <a:rPr lang="ru-RU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руб., а средняя по экономике России – </a:t>
            </a:r>
            <a:r>
              <a:rPr lang="ru-RU" alt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87,9 </a:t>
            </a:r>
            <a:r>
              <a:rPr lang="ru-RU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руб.)</a:t>
            </a:r>
            <a:endParaRPr lang="ru-RU" alt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опытно-производственных хозяйств </a:t>
            </a:r>
            <a:r>
              <a:rPr lang="ru-RU" alt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в четыре раза 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1980-х 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годах их было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278</a:t>
            </a:r>
            <a:r>
              <a:rPr lang="ru-RU" alt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количество заводов по производству семян. В стране действует 110 семенных заводов с общей производственной мощностью 1,7 млн т семян, а необходимо иметь 300 заводов, чтобы производить 6-7 млн т семян в год</a:t>
            </a:r>
          </a:p>
          <a:p>
            <a:pPr algn="just"/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использования системы – ФГИС «Семеноводство», которая с 1 сентября 2024 г. обязательна для всех участников российского семенного рынка</a:t>
            </a:r>
          </a:p>
          <a:p>
            <a:pPr algn="just"/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09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4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4003" y="633562"/>
            <a:ext cx="8921809" cy="597033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Неэффективная работа ФГБНУ «Госсорткомиссия»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3645" y="1709159"/>
            <a:ext cx="8481701" cy="4930922"/>
          </a:xfrm>
        </p:spPr>
        <p:txBody>
          <a:bodyPr>
            <a:noAutofit/>
          </a:bodyPr>
          <a:lstStyle/>
          <a:p>
            <a:pPr algn="just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регистрации новых сортов (гибридов) чрезмерно дорог (от 2 млн руб. за сорт или гибрид) и забюрократизирован множеством сложных процедур и необходимых документов</a:t>
            </a:r>
          </a:p>
          <a:p>
            <a:pPr algn="just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Слабая материально-техническая база, что ограничивает ее возможности по объективной оценке нововведений</a:t>
            </a:r>
          </a:p>
          <a:p>
            <a:pPr algn="just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устаревших технологий тестирования сортов и гибридов часто приводит к допуску на рынок некачественной селекционной продукции</a:t>
            </a:r>
          </a:p>
          <a:p>
            <a:pPr algn="just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Ограниченный доступ к результатам исследований, что затрудняет выбор сортов для различных предшественников</a:t>
            </a:r>
          </a:p>
          <a:p>
            <a:pPr algn="just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квалификация кадров приводит к ошибкам в оценке селекционных достижений и замедлению процесса их регистрации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271382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5665148" y="1755717"/>
            <a:ext cx="2487540" cy="1150499"/>
          </a:xfrm>
          <a:prstGeom prst="rect">
            <a:avLst/>
          </a:prstGeom>
          <a:noFill/>
          <a:ln w="158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40037" y="4806067"/>
            <a:ext cx="7212651" cy="372683"/>
          </a:xfrm>
          <a:prstGeom prst="rect">
            <a:avLst/>
          </a:prstGeom>
          <a:noFill/>
          <a:ln w="158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3646" y="122768"/>
            <a:ext cx="8446478" cy="87595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Концептуальная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селекции и семеноводства </a:t>
            </a:r>
            <a:r>
              <a:rPr lang="ru-RU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 в Российской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4616" y="854580"/>
            <a:ext cx="5469309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 Российской Федерации</a:t>
            </a:r>
          </a:p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(Распоряжение №1777-р от 30 июня 2022 г.)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9" y="1374450"/>
            <a:ext cx="2342973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5503" y="1374450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Минсельхоз России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6799" y="1796341"/>
            <a:ext cx="2342973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координации деятельности организаций в сфере сельскохозяйственных наук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5503" y="1796341"/>
            <a:ext cx="2271757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селекции и семеноводства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5503" y="2230911"/>
            <a:ext cx="2271757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растениеводства, механизации, химизации и защиты растений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95009" y="2963343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академия наук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799" y="3415928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ФГБНУ и вузы аграрного профиля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6798" y="3677538"/>
            <a:ext cx="2271757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Опытно-производственные хозяйства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85502" y="3415928"/>
            <a:ext cx="2271757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Аграрные вузы и ФГБНУ аграрного профиля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85501" y="3839139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Учебно-опытные хозяйства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93391" y="4315011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Частные селекционные компании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66798" y="4847504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ФГБНУ «Госсорткомиссия»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85500" y="4844539"/>
            <a:ext cx="227175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ФГБНУ «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Россельхозцентр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2862" y="5258653"/>
            <a:ext cx="5275605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Союзы и ассоциации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сельхозтоваропроизводителей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2862" y="5649796"/>
            <a:ext cx="5275605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Семеноводческие хозяйства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02862" y="6034322"/>
            <a:ext cx="5275605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Сортосмена и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сортообновление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товарном производстве</a:t>
            </a:r>
          </a:p>
        </p:txBody>
      </p:sp>
      <p:cxnSp>
        <p:nvCxnSpPr>
          <p:cNvPr id="24" name="Прямая со стрелкой 23"/>
          <p:cNvCxnSpPr>
            <a:endCxn id="7" idx="0"/>
          </p:cNvCxnSpPr>
          <p:nvPr/>
        </p:nvCxnSpPr>
        <p:spPr>
          <a:xfrm>
            <a:off x="2238285" y="1266983"/>
            <a:ext cx="1" cy="10746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723403" y="1272525"/>
            <a:ext cx="1" cy="10746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217628" y="1643784"/>
            <a:ext cx="0" cy="1525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726246" y="1644717"/>
            <a:ext cx="0" cy="1525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194123" y="2396505"/>
            <a:ext cx="0" cy="101942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723403" y="2829937"/>
            <a:ext cx="0" cy="58599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460038" y="4587208"/>
            <a:ext cx="5703" cy="23412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455577" y="3224953"/>
            <a:ext cx="0" cy="109005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4465741" y="5520263"/>
            <a:ext cx="0" cy="1525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477130" y="5137588"/>
            <a:ext cx="0" cy="1525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465741" y="5881765"/>
            <a:ext cx="0" cy="1525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4455577" y="2482416"/>
            <a:ext cx="1194090" cy="48092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 flipV="1">
            <a:off x="2999574" y="2396505"/>
            <a:ext cx="1477556" cy="56683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13" idx="1"/>
          </p:cNvCxnSpPr>
          <p:nvPr/>
        </p:nvCxnSpPr>
        <p:spPr>
          <a:xfrm>
            <a:off x="699330" y="3546733"/>
            <a:ext cx="36746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79388" y="4992408"/>
            <a:ext cx="220765" cy="22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8192572" y="4977962"/>
            <a:ext cx="220765" cy="22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8057257" y="3657053"/>
            <a:ext cx="35608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679388" y="3546505"/>
            <a:ext cx="0" cy="144590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8413337" y="3657053"/>
            <a:ext cx="0" cy="133535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57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224160"/>
              </p:ext>
            </p:extLst>
          </p:nvPr>
        </p:nvGraphicFramePr>
        <p:xfrm>
          <a:off x="534645" y="1736660"/>
          <a:ext cx="8250432" cy="2747390"/>
        </p:xfrm>
        <a:graphic>
          <a:graphicData uri="http://schemas.openxmlformats.org/drawingml/2006/table">
            <a:tbl>
              <a:tblPr firstRow="1" firstCol="1" bandRow="1"/>
              <a:tblGrid>
                <a:gridCol w="4030268"/>
                <a:gridCol w="1843891"/>
                <a:gridCol w="1493294"/>
                <a:gridCol w="882979"/>
              </a:tblGrid>
              <a:tr h="22828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Культуры (семена)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Квота*, тыс.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283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 г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Пивоваренный ячмень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Кукуруза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Сахарная свекла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Рапс гибридный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Подсолнечник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903986" y="350379"/>
            <a:ext cx="79855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квот на импорт семян из недружественных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стран*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28650" y="5964965"/>
            <a:ext cx="4439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по данным Минсельхоза России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63" y="4690217"/>
            <a:ext cx="8389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ВСЕГО:					  33,1		18,3                 15,0</a:t>
            </a:r>
            <a:endParaRPr lang="ru-RU" sz="1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57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21972" y="6492875"/>
            <a:ext cx="2057400" cy="365125"/>
          </a:xfrm>
        </p:spPr>
        <p:txBody>
          <a:bodyPr/>
          <a:lstStyle/>
          <a:p>
            <a:fld id="{F66EAC49-AB8D-45A2-9077-32F4ED3C2B3A}" type="slidenum">
              <a:rPr lang="ru-RU" smtClean="0"/>
              <a:t>7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2251" y="159302"/>
            <a:ext cx="7885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НАЦИОНАЛЬНОГО ПРОЕКТА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и УНИВЕРСИТЕТЫ»*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9012" y="798379"/>
            <a:ext cx="8302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трансформация науки и технологий в ведущую отрасль экономики России, развитие передовой инфраструктуры научных исследований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разработок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21850" y="1619522"/>
            <a:ext cx="8186338" cy="4698541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обновление приборной и лабораторной базы НИИ аграрного профиля в 2021-2024 гг. направлено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4,6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млрд руб., что позволило более чем 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обновить существующую научную инфраструктуру подведомственных организаций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2021-2024 гг. были созданы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современных технологии, получено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267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интеллектуальной деятельности,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работника селекционных центров прошли обучение по программам повышения квалификации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за 9 месяцев 2024 г. реализовано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т оригинальных и элитных семян,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ед. посадочного материала винограда, плодовых и ягодных культур,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1392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ед. племенной продукции птицеводства</a:t>
            </a:r>
          </a:p>
          <a:p>
            <a:pPr marL="0" indent="0" algn="just">
              <a:buNone/>
            </a:pP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завершился 31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9818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645" y="134390"/>
            <a:ext cx="8742347" cy="103638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Федеральной научно-технической программы развития сельского хозяйства на 2017-2030 годы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70773"/>
            <a:ext cx="7886700" cy="500619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ФНТП включает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подпрограмм, которые уже реализуются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г. в проведении научных исследований в рамках ФНТП принимало участие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научных и образовательных организаций, исследования проводились по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103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тематикам, согласованным с РАН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2024 г. в рамках ФНТП получено 1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патентов,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сортов и гибридов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 материалам выступления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М.В.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Мишустина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anrsk-ssr.ru/novosti/175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г. 19 подведомственных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научных организации участвуют в реализации 10 комплексных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научно-технических проектах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следующим направлениям ФНТП: картофелеводство, сахарная свекла, корма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кормовые добавки, зерновые, овощные, масличные, технические культуры, виноградарство, кукуруза, садоводство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питомниководство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34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73" y="365127"/>
            <a:ext cx="8494519" cy="814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современные направления в селекции сельскохозяйственных культур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AC49-AB8D-45A2-9077-32F4ED3C2B3A}" type="slidenum">
              <a:rPr lang="ru-RU" smtClean="0"/>
              <a:t>9</a:t>
            </a:fld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411" y="1485248"/>
            <a:ext cx="8992675" cy="487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744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2283</TotalTime>
  <Words>1347</Words>
  <Application>Microsoft Office PowerPoint</Application>
  <PresentationFormat>Экран (4:3)</PresentationFormat>
  <Paragraphs>250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Обеспечение генетического суверенитета  в отечественном растениеводстве  на основе совершенствования организационных мер и экономических механизмов </vt:lpstr>
      <vt:lpstr>Информация о доле семян отечественной селекции по отдельным яровым культурам (по данным ФГБУ «Россельхозцентр»)</vt:lpstr>
      <vt:lpstr>Основные проблемы в селекции и семеноводстве</vt:lpstr>
      <vt:lpstr>Неэффективная работа ФГБНУ «Госсорткомиссия»</vt:lpstr>
      <vt:lpstr>Концептуальная схема селекции и семеноводства сельскохозяйственных культур в Российской Федерации </vt:lpstr>
      <vt:lpstr>Презентация PowerPoint</vt:lpstr>
      <vt:lpstr>Презентация PowerPoint</vt:lpstr>
      <vt:lpstr>Реализация Федеральной научно-технической программы развития сельского хозяйства на 2017-2030 годы</vt:lpstr>
      <vt:lpstr>Основные современные направления в селекции сельскохозяйственных культур </vt:lpstr>
      <vt:lpstr>Количество семенных участков в 2022-2024 гг. (по данным ФГБНУ «Россельхозцентр»)</vt:lpstr>
      <vt:lpstr>Работа с протоколами в продуктивном контуре ФГИС «Семеноводство» по федеральным округам (данные на 20.09.2025 г. ФГБНУ «Россельхозцентр»</vt:lpstr>
      <vt:lpstr>Экономический блок</vt:lpstr>
      <vt:lpstr>Организационный блок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Некоторые проблемы селекции и семеноводства сельскохозяйственных культур в Российской Федерации</dc:title>
  <dc:creator>Наталья</dc:creator>
  <cp:lastModifiedBy>Пользователь</cp:lastModifiedBy>
  <cp:revision>257</cp:revision>
  <cp:lastPrinted>2026-05-07T05:40:19Z</cp:lastPrinted>
  <dcterms:created xsi:type="dcterms:W3CDTF">2021-03-16T06:34:57Z</dcterms:created>
  <dcterms:modified xsi:type="dcterms:W3CDTF">2026-05-25T05:07:35Z</dcterms:modified>
</cp:coreProperties>
</file>